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Heebo"/>
      <p:regular r:id="rId24"/>
    </p:embeddedFont>
    <p:embeddedFont>
      <p:font typeface="Heebo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1-1.png>
</file>

<file path=ppt/media/image-11-2.png>
</file>

<file path=ppt/media/image-11-3.png>
</file>

<file path=ppt/media/image-11-4.png>
</file>

<file path=ppt/media/image-13-1.png>
</file>

<file path=ppt/media/image-13-2.png>
</file>

<file path=ppt/media/image-13-3.png>
</file>

<file path=ppt/media/image-13-4.png>
</file>

<file path=ppt/media/image-3-1.png>
</file>

<file path=ppt/media/image-3-2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796462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09685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29259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241036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slideLayout" Target="../slideLayouts/slideLayout12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slideLayout" Target="../slideLayouts/slideLayout14.xml"/><Relationship Id="rId6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71418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Food and Beverage Industry Survey Analysis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550033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presentation explores key insights from a recent survey of consumer preferences in the food and beverage industry. I utilize Power BI to analyze data and visualize key findings.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696313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Rishi P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45908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Insights - Consumption and Preferences: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3459242"/>
            <a:ext cx="4136231" cy="3224451"/>
          </a:xfrm>
          <a:prstGeom prst="roundRect">
            <a:avLst>
              <a:gd name="adj" fmla="val 3216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26093" y="3721298"/>
            <a:ext cx="3612118" cy="27003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majority of respondents consume products 2-3 times a week, mainly for concentration during work/study and pre-exercise.</a:t>
            </a:r>
            <a:endParaRPr lang="en-US" sz="2400" dirty="0"/>
          </a:p>
        </p:txBody>
      </p:sp>
      <p:sp>
        <p:nvSpPr>
          <p:cNvPr id="5" name="Shape 3"/>
          <p:cNvSpPr/>
          <p:nvPr/>
        </p:nvSpPr>
        <p:spPr>
          <a:xfrm>
            <a:off x="5247084" y="3459242"/>
            <a:ext cx="4136231" cy="3224451"/>
          </a:xfrm>
          <a:prstGeom prst="roundRect">
            <a:avLst>
              <a:gd name="adj" fmla="val 3216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09141" y="3721298"/>
            <a:ext cx="361211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most popular price range is 50-99, which is the lowest range.</a:t>
            </a:r>
            <a:endParaRPr lang="en-US" sz="2400" dirty="0"/>
          </a:p>
        </p:txBody>
      </p:sp>
      <p:sp>
        <p:nvSpPr>
          <p:cNvPr id="7" name="Shape 5"/>
          <p:cNvSpPr/>
          <p:nvPr/>
        </p:nvSpPr>
        <p:spPr>
          <a:xfrm>
            <a:off x="9630132" y="3459242"/>
            <a:ext cx="4136231" cy="3224451"/>
          </a:xfrm>
          <a:prstGeom prst="roundRect">
            <a:avLst>
              <a:gd name="adj" fmla="val 3216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892189" y="3721298"/>
            <a:ext cx="3612118" cy="2314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Respondents primarily purchase products from supermarkets and prefer portable cans with innovative designs for packaging.</a:t>
            </a: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895" y="537329"/>
            <a:ext cx="873025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Insights - Brand and Marketing: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895" y="1441013"/>
            <a:ext cx="977027" cy="15632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4054" y="1636395"/>
            <a:ext cx="11992451" cy="610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Coca-Cola is the most preferred brand, followed by Pepsi, while Codex and Sky 9 are the least preferred.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895" y="3004304"/>
            <a:ext cx="977027" cy="1563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54054" y="3199686"/>
            <a:ext cx="95271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Brand reputation is the top reason for brand selection, followed by taste/flavor.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" y="4567595"/>
            <a:ext cx="977027" cy="15632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4054" y="4762976"/>
            <a:ext cx="11211639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most preferred marketing channel is online ads, while print media is the least preferred.</a:t>
            </a:r>
            <a:endParaRPr lang="en-US" sz="19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" y="6130885"/>
            <a:ext cx="977027" cy="156329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54054" y="6326267"/>
            <a:ext cx="329481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Health and Improvement:</a:t>
            </a:r>
            <a:endParaRPr lang="en-US" sz="1900" dirty="0"/>
          </a:p>
        </p:txBody>
      </p:sp>
      <p:sp>
        <p:nvSpPr>
          <p:cNvPr id="11" name="Text 5"/>
          <p:cNvSpPr/>
          <p:nvPr/>
        </p:nvSpPr>
        <p:spPr>
          <a:xfrm>
            <a:off x="2266593" y="6748820"/>
            <a:ext cx="1167991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There is a desire for reduced sugar content and more natural ingredients in products.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2266593" y="7129701"/>
            <a:ext cx="1167991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average taste rating for products is around 3.32 to 3.34, indicating room for improvement in taste.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476" y="806529"/>
            <a:ext cx="6261259" cy="676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Areas for Improvement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7476" y="1807488"/>
            <a:ext cx="13115449" cy="5615464"/>
          </a:xfrm>
          <a:prstGeom prst="roundRect">
            <a:avLst>
              <a:gd name="adj" fmla="val 16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5096" y="1815108"/>
            <a:ext cx="13100209" cy="16597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1432" y="1952506"/>
            <a:ext cx="6113621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Health Perception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35347" y="1952506"/>
            <a:ext cx="6113621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48.4% of respondents unsure or viewing the products as dangerous, there’s a need to improve the health perception of the products. This could involve better communication of health benefits and transparency in ingredient sourcing.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65096" y="3474839"/>
            <a:ext cx="13100209" cy="13134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81432" y="3612237"/>
            <a:ext cx="6113621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Taste and Quality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35347" y="3612237"/>
            <a:ext cx="6113621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Given the average taste rating of 3.32 to 3.34, enhancing the flavor profiles and quality of the products could improve customer satisfaction and brand loyalty.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65096" y="4788337"/>
            <a:ext cx="13100209" cy="13134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81432" y="4925735"/>
            <a:ext cx="6113621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Packaging preferences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35347" y="4925735"/>
            <a:ext cx="6113621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There is a significant interest in portable cans and innovative designs. Enhancing packaging design could attract more consumers, especially in younger age groups.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65096" y="6101834"/>
            <a:ext cx="13100209" cy="13134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81432" y="6239232"/>
            <a:ext cx="6113621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Brand awareness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35347" y="6239232"/>
            <a:ext cx="6113621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Since many respondents have not heard of the products before, increasing brand visibility through targeted marketing campaigns is crucial.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932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Recommendations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411135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3275171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youger demographics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4194810"/>
            <a:ext cx="294786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Tailor marketing strategies and product development to appeal to the 19-30 age group, who form a significant portion of your consumer base.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2189" y="2411135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82189" y="3275171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Taste Profile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182189" y="4194810"/>
            <a:ext cx="294786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Invest in R&amp;D to develop and enhance flavor profiles, ensuring that products meet the evolving taste preferences of consumers.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342" y="2411135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00342" y="3275171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Embrace Digital Marketing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7500342" y="4194810"/>
            <a:ext cx="294786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digital marketing channels, social media, and targeted advertising to reach consumers effectively and build brand awareness.</a:t>
            </a:r>
            <a:endParaRPr lang="en-US" sz="19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8495" y="2411135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18495" y="3275171"/>
            <a:ext cx="294786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Engage with Consumers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0818495" y="4194810"/>
            <a:ext cx="294786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Actively engage with consumers through feedback mechanisms, social media interactions, and customer service to understand their needs and preferences.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24006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4037" y="366557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Purpose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29815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 understand consumer behavior, preferences, and perceptions within the food and beverage industry.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66557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29815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 provide actionable insights and recommendations for businesses in the food and beverage industry.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64093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Methodology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4258151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cleaning, Power BI data modeling, data visualization, and dashboard creation.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9983" y="644366"/>
            <a:ext cx="4686062" cy="585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description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819983" y="1757124"/>
            <a:ext cx="527090" cy="527090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0008" y="1844873"/>
            <a:ext cx="12692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750" dirty="0"/>
          </a:p>
        </p:txBody>
      </p:sp>
      <p:sp>
        <p:nvSpPr>
          <p:cNvPr id="5" name="Text 3"/>
          <p:cNvSpPr/>
          <p:nvPr/>
        </p:nvSpPr>
        <p:spPr>
          <a:xfrm>
            <a:off x="1581269" y="1757124"/>
            <a:ext cx="292869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Source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581269" y="2263735"/>
            <a:ext cx="3412688" cy="1499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Survey responses from a sample of consumers representing a diverse range of demographics and consumption habits.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5228153" y="1757124"/>
            <a:ext cx="527090" cy="527090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91864" y="1844873"/>
            <a:ext cx="19966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750" dirty="0"/>
          </a:p>
        </p:txBody>
      </p:sp>
      <p:sp>
        <p:nvSpPr>
          <p:cNvPr id="9" name="Text 7"/>
          <p:cNvSpPr/>
          <p:nvPr/>
        </p:nvSpPr>
        <p:spPr>
          <a:xfrm>
            <a:off x="5989439" y="1757124"/>
            <a:ext cx="292869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Composition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989439" y="2263735"/>
            <a:ext cx="3412688" cy="1874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 variables include frequency of consumption, preferred food and beverage categories, brand perceptions, and health concerns.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9636323" y="1757124"/>
            <a:ext cx="527090" cy="527090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00749" y="1844873"/>
            <a:ext cx="19823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750" dirty="0"/>
          </a:p>
        </p:txBody>
      </p:sp>
      <p:sp>
        <p:nvSpPr>
          <p:cNvPr id="13" name="Text 11"/>
          <p:cNvSpPr/>
          <p:nvPr/>
        </p:nvSpPr>
        <p:spPr>
          <a:xfrm>
            <a:off x="10397609" y="1757124"/>
            <a:ext cx="292869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Structure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0397609" y="2263735"/>
            <a:ext cx="3412688" cy="1499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fact table containing survey responses and two dimension table with demographic and city related attributes.</a:t>
            </a:r>
            <a:endParaRPr lang="en-US" sz="18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7148" y="4551759"/>
            <a:ext cx="3609618" cy="2811423"/>
          </a:xfrm>
          <a:prstGeom prst="rect">
            <a:avLst/>
          </a:prstGeom>
        </p:spPr>
      </p:pic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170" y="4551759"/>
            <a:ext cx="3139083" cy="28114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06837"/>
            <a:ext cx="2959298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808792" y="1072634"/>
            <a:ext cx="13249513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Standardized Column Values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Corrected inconsistent names and values for better visualization.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808792" y="1361003"/>
            <a:ext cx="13249513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Spelling Corrections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Fixed spelling errors to ensure data accuracy.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808792" y="1649373"/>
            <a:ext cx="13249513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Handled Missing Data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Checked for null values and addressed them appropriately.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808792" y="1937742"/>
            <a:ext cx="13249513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Error Correction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Identified and corrected data errors using Power Query.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72095" y="2651879"/>
            <a:ext cx="2959298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Modeling</a:t>
            </a:r>
            <a:endParaRPr lang="en-US" sz="23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095" y="3243739"/>
            <a:ext cx="13486209" cy="61458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5576" y="625435"/>
            <a:ext cx="4546163" cy="568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New measures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5576" y="1648182"/>
            <a:ext cx="13039249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Total Respondents = COUNTROWS(fact_survey_responses_cleaned)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5576" y="2267426"/>
            <a:ext cx="13039249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male = CALCULATE(COUNTROWS(fact_survey_responses_cleaned),dim_repondents[Gender]="Male")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5576" y="2886670"/>
            <a:ext cx="13039249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Female = CALCULATE(COUNTROWS(fact_survey_responses_cleaned),dim_repondents[Gender]="Female")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5576" y="3505914"/>
            <a:ext cx="13039249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% male = DIVIDE([male],[Total Respondents],0)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5576" y="4125158"/>
            <a:ext cx="13039249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% female = DIVIDE([Female],[Total Respondents],0)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49710" y="4744403"/>
            <a:ext cx="5930860" cy="28596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29339"/>
            <a:ext cx="3903345" cy="487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72095" y="1229320"/>
            <a:ext cx="13486209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Home 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095" y="1654612"/>
            <a:ext cx="13486209" cy="75876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2095" y="9417844"/>
            <a:ext cx="13486209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538" y="536972"/>
            <a:ext cx="244113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Page 1</a:t>
            </a:r>
            <a:endParaRPr lang="en-US" sz="1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538" y="1232535"/>
            <a:ext cx="13263324" cy="75230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682" y="542687"/>
            <a:ext cx="246697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Page 2</a:t>
            </a:r>
            <a:endParaRPr lang="en-US" sz="1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0682" y="1245751"/>
            <a:ext cx="13249037" cy="74525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06460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Insights - Demographics and General Perception: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1219081" y="3119795"/>
            <a:ext cx="30480" cy="3903345"/>
          </a:xfrm>
          <a:prstGeom prst="roundRect">
            <a:avLst>
              <a:gd name="adj" fmla="val 340200"/>
            </a:avLst>
          </a:prstGeom>
          <a:solidFill>
            <a:srgbClr val="4A2C85"/>
          </a:solidFill>
          <a:ln/>
        </p:spPr>
      </p:sp>
      <p:sp>
        <p:nvSpPr>
          <p:cNvPr id="4" name="Shape 2"/>
          <p:cNvSpPr/>
          <p:nvPr/>
        </p:nvSpPr>
        <p:spPr>
          <a:xfrm>
            <a:off x="1481554" y="365986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A2C85"/>
          </a:solidFill>
          <a:ln/>
        </p:spPr>
      </p:sp>
      <p:sp>
        <p:nvSpPr>
          <p:cNvPr id="5" name="Shape 3"/>
          <p:cNvSpPr/>
          <p:nvPr/>
        </p:nvSpPr>
        <p:spPr>
          <a:xfrm>
            <a:off x="956608" y="339744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67467" y="3489960"/>
            <a:ext cx="1337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2592110" y="3366611"/>
            <a:ext cx="857785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60.38% of respondents are male, and 34.55% are female.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1481554" y="478607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A2C85"/>
          </a:solidFill>
          <a:ln/>
        </p:spPr>
      </p:sp>
      <p:sp>
        <p:nvSpPr>
          <p:cNvPr id="9" name="Shape 7"/>
          <p:cNvSpPr/>
          <p:nvPr/>
        </p:nvSpPr>
        <p:spPr>
          <a:xfrm>
            <a:off x="956608" y="452366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129129" y="4616172"/>
            <a:ext cx="21038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9"/>
          <p:cNvSpPr/>
          <p:nvPr/>
        </p:nvSpPr>
        <p:spPr>
          <a:xfrm>
            <a:off x="2592110" y="4492823"/>
            <a:ext cx="11174254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 29% view the products as "effective," while 22% see them as "healthy." A combined 48.4% are either "not sure" or consider the products "dangerous."</a:t>
            </a:r>
            <a:endParaRPr lang="en-US" sz="2400" dirty="0"/>
          </a:p>
        </p:txBody>
      </p:sp>
      <p:sp>
        <p:nvSpPr>
          <p:cNvPr id="12" name="Shape 10"/>
          <p:cNvSpPr/>
          <p:nvPr/>
        </p:nvSpPr>
        <p:spPr>
          <a:xfrm>
            <a:off x="1481554" y="668381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4A2C85"/>
          </a:solidFill>
          <a:ln/>
        </p:spPr>
      </p:sp>
      <p:sp>
        <p:nvSpPr>
          <p:cNvPr id="13" name="Shape 11"/>
          <p:cNvSpPr/>
          <p:nvPr/>
        </p:nvSpPr>
        <p:spPr>
          <a:xfrm>
            <a:off x="956608" y="642139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29844" y="6513909"/>
            <a:ext cx="20895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900" dirty="0"/>
          </a:p>
        </p:txBody>
      </p:sp>
      <p:sp>
        <p:nvSpPr>
          <p:cNvPr id="15" name="Text 13"/>
          <p:cNvSpPr/>
          <p:nvPr/>
        </p:nvSpPr>
        <p:spPr>
          <a:xfrm>
            <a:off x="2592110" y="6390561"/>
            <a:ext cx="854416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More than 50% of respondents are aged between 19-30.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2024-09-04T09:18:14Z</dcterms:created>
  <dcterms:modified xsi:type="dcterms:W3CDTF">2024-09-04T09:18:14Z</dcterms:modified>
</cp:coreProperties>
</file>